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021" autoAdjust="0"/>
    <p:restoredTop sz="94660"/>
  </p:normalViewPr>
  <p:slideViewPr>
    <p:cSldViewPr>
      <p:cViewPr varScale="1">
        <p:scale>
          <a:sx n="100" d="100"/>
          <a:sy n="100" d="100"/>
        </p:scale>
        <p:origin x="67" y="87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0ADDC-33A4-4547-9BF0-AE797C9A9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A3032C-676B-476C-A6BD-B33BFC38F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C95009-91E7-41EB-A218-5205844E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171D0C-6438-4B02-A3DF-0E48ABAB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15D847-E6F5-4C5F-A56D-A2B0EF67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5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16D9D-895A-4CDD-BA32-69DA66EE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CCC5CB-4A52-4EC3-98EB-569C6379E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4F2832-D14C-489E-94F7-B127EDE26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D654D-6C15-4AB9-A0FC-77F712E38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4A65A3-B6AE-4AF0-AE38-DFA8D5BB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9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1821D5-477A-4CCD-878F-C01D68FBF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0D912A-1311-4254-831F-2F8F4A91D8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4DD3DA-903F-43C5-872C-7754D305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E0558E-FFF0-429C-A2EB-4D247F6E0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F9EA3B-A1DF-4946-B5D7-A230F3D62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66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08172-791C-43B4-A270-70F44FE8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AE378-32BB-41D7-9CAD-A3EDD134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DCB5B7-36CE-4862-8CEC-AE710B933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0BB618-A90F-458F-A59E-4DA1FA74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6BD3F-3443-4CC2-B689-59945802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7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E2513-033F-4CFE-BE2C-F0022896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22E257-1C56-4666-B4B6-F7A5D6814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18BFE-C9FC-4457-9C6F-F069E1F40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99D55D-582E-4FE3-A28F-BEE0755F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8216E-0FF0-4967-A861-C17711D3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A70F-C847-41EC-B298-60D38908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9ABAB-9635-41EB-B4E5-FC214821BF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7FD6D2-B712-481A-B141-48D633B2F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1B16F9-1149-4CF6-87FB-170936B6D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8C8E4C-A4DF-4F80-B74C-96DE0B08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B75F61-B844-4CC9-BDCA-370D40D5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05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76DDF-E535-41D6-AE5F-AF570E181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DDB43D-97E5-47D8-8D14-B10FCDFA4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CBC3C1-FDED-434C-A71A-F1F144B52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779088-D954-4236-B861-221B59080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D411E4-851E-417C-984A-60AE54942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3BBB6-CE67-4367-9F9F-36868E6C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DE0147-2587-4FBA-992C-924BEA02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D8B9557-5BD1-4482-B467-DDC40949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34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E726EE-BA17-4CEA-BA6C-F7B75F82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38A8D0E-0371-4298-BCE8-769D8706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3CA3B1-32D2-45B0-88B9-610A2C65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2C08E6-636C-417B-823E-41EC1CAC8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786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76E086-9E50-4827-BC5F-7E7688F5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D71E83-BA23-4320-B938-8C5C27A8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2156FC-74BE-43BC-B406-A96A4863E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42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71C033-DAAB-42F0-816E-00DB30F3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4EDF28-92B4-4A49-917B-C2D3D2C5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74597-F465-4F2B-B651-17133FDBCB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0CCCF5-F1B8-4B14-8C9B-E14A1C90A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97904F-6EAA-4DD8-888A-BFE57F55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448916-9B5A-4D77-AA85-CFAAF054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122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9C2F9-A7C2-44F9-84C9-B49862DF7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7DAB9C-A9C1-457E-A491-FD73D4090E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BFDE87-1489-4F13-BFFF-77F9DAC26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B2A1C1-5F83-4141-9DC9-8B6860BD6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021C-DF18-40F8-BD3C-33291C8BF278}" type="datetimeFigureOut">
              <a:rPr lang="ko-KR" altLang="en-US" smtClean="0"/>
              <a:t>2021-05-13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AD2496-9F78-478F-B355-19447C58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B55AE-4895-4307-8A66-1D48AB55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2D141-8211-4FAC-95E4-D93641DDF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5496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b1c4e6">
            <a:alpha val="5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BDD8021C-DF18-40F8-BD3C-33291C8BF278}" type="datetime1">
              <a:rPr lang="ko-KR" altLang="en-US"/>
              <a:pPr lvl="0">
                <a:defRPr/>
              </a:pPr>
              <a:t>2021-05-14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192D141-8211-4FAC-95E4-D93641DDFF8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6.jpeg"  /><Relationship Id="rId5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5.png"  /><Relationship Id="rId6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" y="6254127"/>
            <a:ext cx="12192001" cy="363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>
                <a:solidFill>
                  <a:schemeClr val="lt1"/>
                </a:solidFill>
                <a:latin typeface="한컴 윤고딕 230"/>
                <a:ea typeface="한컴 윤고딕 230"/>
              </a:rPr>
              <a:t>201601672 </a:t>
            </a:r>
            <a:r>
              <a:rPr lang="ko-KR" altLang="en-US">
                <a:solidFill>
                  <a:schemeClr val="lt1"/>
                </a:solidFill>
                <a:latin typeface="한컴 윤고딕 230"/>
                <a:ea typeface="한컴 윤고딕 230"/>
              </a:rPr>
              <a:t>홍성진</a:t>
            </a:r>
            <a:r>
              <a:rPr lang="en-US" altLang="ko-KR">
                <a:solidFill>
                  <a:schemeClr val="lt1"/>
                </a:solidFill>
                <a:latin typeface="한컴 윤고딕 230"/>
                <a:ea typeface="한컴 윤고딕 230"/>
              </a:rPr>
              <a:t>    201501503 </a:t>
            </a:r>
            <a:r>
              <a:rPr lang="ko-KR" altLang="en-US">
                <a:solidFill>
                  <a:schemeClr val="lt1"/>
                </a:solidFill>
                <a:latin typeface="한컴 윤고딕 230"/>
                <a:ea typeface="한컴 윤고딕 230"/>
              </a:rPr>
              <a:t>김대현</a:t>
            </a:r>
            <a:r>
              <a:rPr lang="en-US" altLang="ko-KR">
                <a:solidFill>
                  <a:schemeClr val="lt1"/>
                </a:solidFill>
                <a:latin typeface="한컴 윤고딕 230"/>
                <a:ea typeface="한컴 윤고딕 230"/>
              </a:rPr>
              <a:t>   201601645 </a:t>
            </a:r>
            <a:r>
              <a:rPr lang="ko-KR" altLang="en-US">
                <a:solidFill>
                  <a:schemeClr val="lt1"/>
                </a:solidFill>
                <a:latin typeface="한컴 윤고딕 230"/>
                <a:ea typeface="한컴 윤고딕 230"/>
              </a:rPr>
              <a:t>김윤성</a:t>
            </a:r>
            <a:r>
              <a:rPr lang="en-US" altLang="ko-KR">
                <a:solidFill>
                  <a:schemeClr val="lt1"/>
                </a:solidFill>
                <a:latin typeface="한컴 윤고딕 230"/>
                <a:ea typeface="한컴 윤고딕 230"/>
              </a:rPr>
              <a:t>   201601649 </a:t>
            </a:r>
            <a:r>
              <a:rPr lang="ko-KR" altLang="en-US">
                <a:solidFill>
                  <a:schemeClr val="lt1"/>
                </a:solidFill>
                <a:latin typeface="한컴 윤고딕 230"/>
                <a:ea typeface="한컴 윤고딕 230"/>
              </a:rPr>
              <a:t>박창헌</a:t>
            </a:r>
            <a:r>
              <a:rPr lang="en-US" altLang="ko-KR">
                <a:solidFill>
                  <a:schemeClr val="lt1"/>
                </a:solidFill>
                <a:latin typeface="한컴 윤고딕 230"/>
                <a:ea typeface="한컴 윤고딕 230"/>
              </a:rPr>
              <a:t>   201601666 </a:t>
            </a:r>
            <a:r>
              <a:rPr lang="ko-KR" altLang="en-US">
                <a:solidFill>
                  <a:schemeClr val="lt1"/>
                </a:solidFill>
                <a:latin typeface="한컴 윤고딕 230"/>
                <a:ea typeface="한컴 윤고딕 230"/>
              </a:rPr>
              <a:t>조주영</a:t>
            </a:r>
            <a:endParaRPr lang="ko-KR" altLang="en-US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2623220" y="3155443"/>
            <a:ext cx="6945560" cy="54787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000" b="1">
                <a:ln w="9525" cap="flat" cmpd="sng" algn="ctr">
                  <a:solidFill>
                    <a:srgbClr val="a0b4e6"/>
                  </a:solidFill>
                  <a:prstDash val="solid"/>
                  <a:round/>
                </a:ln>
                <a:solidFill>
                  <a:schemeClr val="lt1"/>
                </a:solidFill>
                <a:latin typeface="한컴 윤고딕 250"/>
                <a:ea typeface="한컴 윤고딕 250"/>
              </a:rPr>
              <a:t>책 </a:t>
            </a:r>
            <a:r>
              <a:rPr lang="en-US" altLang="ko-KR" sz="3000" b="1">
                <a:ln w="9525" cap="flat" cmpd="sng" algn="ctr">
                  <a:solidFill>
                    <a:srgbClr val="a0b4e6"/>
                  </a:solidFill>
                  <a:prstDash val="solid"/>
                  <a:round/>
                </a:ln>
                <a:solidFill>
                  <a:schemeClr val="lt1"/>
                </a:solidFill>
                <a:latin typeface="한컴 윤고딕 250"/>
                <a:ea typeface="한컴 윤고딕 250"/>
              </a:rPr>
              <a:t>check</a:t>
            </a:r>
            <a:r>
              <a:rPr lang="en-US" altLang="ko-KR" sz="3000" b="1">
                <a:ln w="9525" cap="flat" cmpd="sng" algn="ctr">
                  <a:solidFill>
                    <a:schemeClr val="accent1"/>
                  </a:solidFill>
                  <a:prstDash val="solid"/>
                  <a:round/>
                </a:ln>
                <a:solidFill>
                  <a:schemeClr val="lt1"/>
                </a:solidFill>
                <a:latin typeface="한컴 윤고딕 250"/>
                <a:ea typeface="한컴 윤고딕 250"/>
              </a:rPr>
              <a:t> </a:t>
            </a:r>
            <a:endParaRPr lang="en-US" altLang="ko-KR" sz="3000" b="1">
              <a:ln w="9525" cap="flat" cmpd="sng" algn="ctr">
                <a:solidFill>
                  <a:schemeClr val="accent1"/>
                </a:solidFill>
                <a:prstDash val="solid"/>
                <a:round/>
              </a:ln>
              <a:solidFill>
                <a:schemeClr val="lt1"/>
              </a:solidFill>
              <a:latin typeface="한컴 윤고딕 250"/>
              <a:ea typeface="한컴 윤고딕 250"/>
            </a:endParaRPr>
          </a:p>
        </p:txBody>
      </p:sp>
      <p:sp>
        <p:nvSpPr>
          <p:cNvPr id="15" name=""/>
          <p:cNvSpPr/>
          <p:nvPr/>
        </p:nvSpPr>
        <p:spPr>
          <a:xfrm>
            <a:off x="1604596" y="1348153"/>
            <a:ext cx="8982808" cy="4161693"/>
          </a:xfrm>
          <a:prstGeom prst="roundRect">
            <a:avLst>
              <a:gd name="adj" fmla="val 16667"/>
            </a:avLst>
          </a:prstGeom>
          <a:solidFill>
            <a:schemeClr val="accent1">
              <a:alpha val="3000"/>
            </a:schemeClr>
          </a:solidFill>
          <a:ln w="508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394384" y="1416424"/>
            <a:ext cx="9623612" cy="467957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1741" y="3140968"/>
            <a:ext cx="4948518" cy="118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200">
                <a:solidFill>
                  <a:schemeClr val="bg1"/>
                </a:solidFill>
                <a:latin typeface="한컴 윤고딕 240"/>
                <a:ea typeface="한컴 윤고딕 240"/>
              </a:rPr>
              <a:t>작 품 시 연</a:t>
            </a:r>
            <a:endParaRPr lang="ko-KR" altLang="en-US" sz="7200">
              <a:latin typeface="한컴 윤고딕 240"/>
              <a:ea typeface="한컴 윤고딕 24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8210" y="618563"/>
            <a:ext cx="1304132" cy="1304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/>
          <p:cNvSpPr/>
          <p:nvPr/>
        </p:nvSpPr>
        <p:spPr>
          <a:xfrm>
            <a:off x="1358525" y="1389529"/>
            <a:ext cx="9623612" cy="467957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21741" y="3140968"/>
            <a:ext cx="4948518" cy="1185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7200">
                <a:solidFill>
                  <a:schemeClr val="bg1"/>
                </a:solidFill>
                <a:latin typeface="한컴 윤고딕 240"/>
                <a:ea typeface="한컴 윤고딕 240"/>
              </a:rPr>
              <a:t>질 의 응 답</a:t>
            </a:r>
            <a:endParaRPr lang="ko-KR" altLang="en-US" sz="7200">
              <a:latin typeface="한컴 윤고딕 240"/>
              <a:ea typeface="한컴 윤고딕 24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9808" y="600632"/>
            <a:ext cx="1192310" cy="1192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"/>
          <p:cNvSpPr txBox="1"/>
          <p:nvPr/>
        </p:nvSpPr>
        <p:spPr>
          <a:xfrm>
            <a:off x="3376090" y="714956"/>
            <a:ext cx="5439820" cy="69781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000" b="1">
                <a:ln w="9525" cap="flat" cmpd="sng" algn="ctr">
                  <a:solidFill>
                    <a:srgbClr val="a0b4e6"/>
                  </a:solidFill>
                  <a:prstDash val="solid"/>
                  <a:round/>
                </a:ln>
                <a:solidFill>
                  <a:schemeClr val="lt1"/>
                </a:solidFill>
                <a:latin typeface="한컴 윤고딕 240"/>
                <a:ea typeface="한컴 윤고딕 240"/>
              </a:rPr>
              <a:t>Contents</a:t>
            </a:r>
            <a:endParaRPr lang="en-US" altLang="ko-KR" sz="4000" b="1">
              <a:ln w="9525" cap="flat" cmpd="sng" algn="ctr">
                <a:solidFill>
                  <a:srgbClr val="a0b4e6"/>
                </a:solidFill>
                <a:prstDash val="solid"/>
                <a:round/>
              </a:ln>
              <a:solidFill>
                <a:schemeClr val="lt1"/>
              </a:solidFill>
              <a:latin typeface="한컴 윤고딕 240"/>
              <a:ea typeface="한컴 윤고딕 240"/>
            </a:endParaRPr>
          </a:p>
        </p:txBody>
      </p:sp>
      <p:sp>
        <p:nvSpPr>
          <p:cNvPr id="18" name=""/>
          <p:cNvSpPr/>
          <p:nvPr/>
        </p:nvSpPr>
        <p:spPr>
          <a:xfrm>
            <a:off x="501895" y="2904915"/>
            <a:ext cx="2447192" cy="2425211"/>
          </a:xfrm>
          <a:prstGeom prst="ellipse">
            <a:avLst/>
          </a:prstGeom>
          <a:solidFill>
            <a:srgbClr val="b1c4e6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20" name=""/>
          <p:cNvCxnSpPr/>
          <p:nvPr/>
        </p:nvCxnSpPr>
        <p:spPr>
          <a:xfrm>
            <a:off x="753796" y="3861048"/>
            <a:ext cx="1934307" cy="7327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"/>
          <p:cNvSpPr/>
          <p:nvPr/>
        </p:nvSpPr>
        <p:spPr>
          <a:xfrm>
            <a:off x="3467834" y="2904915"/>
            <a:ext cx="2447192" cy="2425211"/>
          </a:xfrm>
          <a:prstGeom prst="ellipse">
            <a:avLst/>
          </a:prstGeom>
          <a:solidFill>
            <a:srgbClr val="b1c4e6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2" name=""/>
          <p:cNvCxnSpPr/>
          <p:nvPr/>
        </p:nvCxnSpPr>
        <p:spPr>
          <a:xfrm>
            <a:off x="3719736" y="3861048"/>
            <a:ext cx="1934307" cy="7327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/>
          <p:nvPr/>
        </p:nvSpPr>
        <p:spPr>
          <a:xfrm>
            <a:off x="9483239" y="2904915"/>
            <a:ext cx="2447192" cy="2425211"/>
          </a:xfrm>
          <a:prstGeom prst="ellipse">
            <a:avLst/>
          </a:prstGeom>
          <a:solidFill>
            <a:srgbClr val="b1c4e6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4" name=""/>
          <p:cNvCxnSpPr/>
          <p:nvPr/>
        </p:nvCxnSpPr>
        <p:spPr>
          <a:xfrm>
            <a:off x="9735140" y="3861048"/>
            <a:ext cx="1934307" cy="7327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"/>
          <p:cNvSpPr/>
          <p:nvPr/>
        </p:nvSpPr>
        <p:spPr>
          <a:xfrm>
            <a:off x="6528048" y="2904915"/>
            <a:ext cx="2447192" cy="2425211"/>
          </a:xfrm>
          <a:prstGeom prst="ellipse">
            <a:avLst/>
          </a:prstGeom>
          <a:solidFill>
            <a:srgbClr val="b1c4e6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6" name=""/>
          <p:cNvCxnSpPr/>
          <p:nvPr/>
        </p:nvCxnSpPr>
        <p:spPr>
          <a:xfrm>
            <a:off x="6779949" y="3861048"/>
            <a:ext cx="1934307" cy="7327"/>
          </a:xfrm>
          <a:prstGeom prst="line">
            <a:avLst/>
          </a:prstGeom>
          <a:ln w="12700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 txBox="1"/>
          <p:nvPr/>
        </p:nvSpPr>
        <p:spPr>
          <a:xfrm>
            <a:off x="1199455" y="3328412"/>
            <a:ext cx="1080121" cy="39395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000">
                <a:solidFill>
                  <a:schemeClr val="lt1"/>
                </a:solidFill>
                <a:latin typeface="한컴 윤고딕 230"/>
                <a:ea typeface="한컴 윤고딕 230"/>
              </a:rPr>
              <a:t>1</a:t>
            </a:r>
            <a:endParaRPr lang="en-US" altLang="ko-KR" sz="20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839415" y="4229437"/>
            <a:ext cx="1800201" cy="42369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200">
                <a:solidFill>
                  <a:schemeClr val="lt1"/>
                </a:solidFill>
                <a:latin typeface="한컴 윤고딕 230"/>
                <a:ea typeface="한컴 윤고딕 230"/>
              </a:rPr>
              <a:t>아이디어 선정 </a:t>
            </a:r>
            <a:endParaRPr lang="ko-KR" altLang="en-US" sz="22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4151784" y="3429000"/>
            <a:ext cx="1080121" cy="393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lt1"/>
                </a:solidFill>
                <a:latin typeface="한컴 윤고딕 230"/>
                <a:ea typeface="한컴 윤고딕 230"/>
              </a:rPr>
              <a:t>2</a:t>
            </a:r>
            <a:endParaRPr lang="en-US" altLang="ko-KR" sz="20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3791744" y="4330025"/>
            <a:ext cx="1800201" cy="42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chemeClr val="lt1"/>
                </a:solidFill>
                <a:latin typeface="한컴 윤고딕 230"/>
                <a:ea typeface="한컴 윤고딕 230"/>
              </a:rPr>
              <a:t>작품 소개</a:t>
            </a:r>
            <a:endParaRPr lang="ko-KR" altLang="en-US" sz="22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7210520" y="3429000"/>
            <a:ext cx="1080121" cy="393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lt1"/>
                </a:solidFill>
                <a:latin typeface="한컴 윤고딕 230"/>
                <a:ea typeface="한컴 윤고딕 230"/>
              </a:rPr>
              <a:t>3</a:t>
            </a:r>
            <a:endParaRPr lang="en-US" altLang="ko-KR" sz="20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6850480" y="4330025"/>
            <a:ext cx="1800201" cy="42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chemeClr val="lt1"/>
                </a:solidFill>
                <a:latin typeface="한컴 윤고딕 230"/>
                <a:ea typeface="한컴 윤고딕 230"/>
              </a:rPr>
              <a:t>핵심 기술</a:t>
            </a:r>
            <a:endParaRPr lang="ko-KR" altLang="en-US" sz="22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3" name=""/>
          <p:cNvSpPr txBox="1"/>
          <p:nvPr/>
        </p:nvSpPr>
        <p:spPr>
          <a:xfrm>
            <a:off x="10200456" y="3429000"/>
            <a:ext cx="1080121" cy="393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lt1"/>
                </a:solidFill>
                <a:latin typeface="한컴 윤고딕 230"/>
                <a:ea typeface="한컴 윤고딕 230"/>
              </a:rPr>
              <a:t>4</a:t>
            </a:r>
            <a:endParaRPr lang="en-US" altLang="ko-KR" sz="20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9840416" y="4330025"/>
            <a:ext cx="1800201" cy="423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200">
                <a:solidFill>
                  <a:schemeClr val="lt1"/>
                </a:solidFill>
                <a:latin typeface="한컴 윤고딕 230"/>
                <a:ea typeface="한컴 윤고딕 230"/>
              </a:rPr>
              <a:t>기대 효과</a:t>
            </a:r>
            <a:endParaRPr lang="ko-KR" altLang="en-US" sz="2200">
              <a:solidFill>
                <a:schemeClr val="lt1"/>
              </a:solidFill>
              <a:latin typeface="한컴 윤고딕 230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5400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아이디어 선정 이유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1464" y="1868132"/>
            <a:ext cx="2865716" cy="328905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14950" y="1760220"/>
            <a:ext cx="5738532" cy="3438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200">
                <a:solidFill>
                  <a:srgbClr val="3057b9"/>
                </a:solidFill>
                <a:latin typeface="한컴 윤고딕 240"/>
                <a:ea typeface="한컴 윤고딕 240"/>
              </a:rPr>
              <a:t>일반적인 중고 서적 구매 과정</a:t>
            </a:r>
            <a:endParaRPr lang="ko-KR" altLang="en-US" sz="3200">
              <a:solidFill>
                <a:srgbClr val="3057b9"/>
              </a:solidFill>
              <a:latin typeface="한컴 윤고딕 240"/>
              <a:ea typeface="한컴 윤고딕 240"/>
            </a:endParaRPr>
          </a:p>
          <a:p>
            <a:pPr lvl="0">
              <a:defRPr/>
            </a:pPr>
            <a:endParaRPr lang="en-US" altLang="ko-KR" sz="20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중고 서적 검색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endParaRPr lang="en-US" altLang="ko-KR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가격 및 상세정보 파악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endParaRPr lang="en-US" altLang="ko-KR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판매자가 지정한 책의 등급을 신뢰</a:t>
            </a:r>
            <a:endParaRPr lang="ko-KR" altLang="en-US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endParaRPr lang="en-US" altLang="ko-KR" sz="2400">
              <a:latin typeface="한컴 윤고딕 240"/>
              <a:ea typeface="한컴 윤고딕 240"/>
            </a:endParaRPr>
          </a:p>
          <a:p>
            <a:pPr marL="342900" indent="-342900">
              <a:buAutoNum type="arabicPeriod"/>
              <a:defRPr/>
            </a:pPr>
            <a:r>
              <a:rPr lang="ko-KR" altLang="en-US" sz="2400">
                <a:latin typeface="한컴 윤고딕 240"/>
                <a:ea typeface="한컴 윤고딕 240"/>
              </a:rPr>
              <a:t>구매</a:t>
            </a:r>
            <a:r>
              <a:rPr lang="en-US" altLang="ko-KR" sz="2400">
                <a:latin typeface="한컴 윤고딕 240"/>
                <a:ea typeface="한컴 윤고딕 240"/>
              </a:rPr>
              <a:t> </a:t>
            </a:r>
            <a:r>
              <a:rPr lang="ko-KR" altLang="en-US" sz="2400">
                <a:latin typeface="한컴 윤고딕 240"/>
                <a:ea typeface="한컴 윤고딕 240"/>
              </a:rPr>
              <a:t>후 </a:t>
            </a:r>
            <a:r>
              <a:rPr lang="ko-KR" altLang="en-US" sz="2400">
                <a:solidFill>
                  <a:srgbClr val="ff0000"/>
                </a:solidFill>
                <a:latin typeface="한컴 윤고딕 240"/>
                <a:ea typeface="한컴 윤고딕 240"/>
              </a:rPr>
              <a:t>분쟁</a:t>
            </a:r>
            <a:r>
              <a:rPr lang="ko-KR" altLang="en-US" sz="2400">
                <a:latin typeface="한컴 윤고딕 240"/>
                <a:ea typeface="한컴 윤고딕 240"/>
              </a:rPr>
              <a:t> 발생 가능</a:t>
            </a:r>
            <a:endParaRPr lang="en-US" altLang="ko-KR" sz="24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639616" y="5950792"/>
            <a:ext cx="1014174" cy="3623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한컴 윤고딕 240"/>
                <a:ea typeface="한컴 윤고딕 240"/>
              </a:rPr>
              <a:t>초기화면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76559" y="5945430"/>
            <a:ext cx="1444580" cy="3638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>
                <a:latin typeface="한컴 윤고딕 240"/>
                <a:ea typeface="한컴 윤고딕 240"/>
              </a:rPr>
              <a:t>책 </a:t>
            </a:r>
            <a:r>
              <a:rPr lang="en-US" altLang="ko-KR">
                <a:latin typeface="한컴 윤고딕 240"/>
                <a:ea typeface="한컴 윤고딕 240"/>
              </a:rPr>
              <a:t>ISBN</a:t>
            </a:r>
            <a:r>
              <a:rPr lang="ko-KR" altLang="en-US">
                <a:latin typeface="한컴 윤고딕 240"/>
                <a:ea typeface="한컴 윤고딕 240"/>
              </a:rPr>
              <a:t>스캔</a:t>
            </a:r>
            <a:endParaRPr lang="ko-KR" altLang="en-US">
              <a:latin typeface="한컴 윤고딕 240"/>
              <a:ea typeface="한컴 윤고딕 24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280"/>
          <a:stretch>
            <a:fillRect/>
          </a:stretch>
        </p:blipFill>
        <p:spPr>
          <a:xfrm>
            <a:off x="1648691" y="1187116"/>
            <a:ext cx="3086100" cy="4547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2395" y="1549115"/>
            <a:ext cx="6625389" cy="2981425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작품소개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63552" y="6156012"/>
            <a:ext cx="272568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/>
              <a:t>판매할 책 이미지 업로드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68208" y="6165304"/>
            <a:ext cx="1189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/>
              <a:t>등급 판정</a:t>
            </a:r>
            <a:endParaRPr lang="ko-KR" altLang="en-US"/>
          </a:p>
        </p:txBody>
      </p:sp>
      <p:pic>
        <p:nvPicPr>
          <p:cNvPr id="3" name="그림 2"/>
          <p:cNvPicPr/>
          <p:nvPr/>
        </p:nvPicPr>
        <p:blipFill rotWithShape="1">
          <a:blip r:embed="rId2"/>
          <a:srcRect t="3040"/>
          <a:stretch>
            <a:fillRect/>
          </a:stretch>
        </p:blipFill>
        <p:spPr>
          <a:xfrm>
            <a:off x="1930680" y="1330472"/>
            <a:ext cx="3085200" cy="45468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 rotWithShape="1">
          <a:blip r:embed="rId3"/>
          <a:srcRect t="3740"/>
          <a:stretch>
            <a:fillRect/>
          </a:stretch>
        </p:blipFill>
        <p:spPr>
          <a:xfrm>
            <a:off x="6888088" y="1331476"/>
            <a:ext cx="3278260" cy="4572139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작품소개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핵심기능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  <p:sp>
        <p:nvSpPr>
          <p:cNvPr id="12" name="TextBox 2"/>
          <p:cNvSpPr txBox="1"/>
          <p:nvPr/>
        </p:nvSpPr>
        <p:spPr>
          <a:xfrm>
            <a:off x="1748109" y="5229200"/>
            <a:ext cx="8695781" cy="947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1.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 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hierarchical grouping 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알고리즘을 활용하여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   책 일치성 여부와 책의 접힘을 파악한다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.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</p:txBody>
      </p:sp>
      <p:sp>
        <p:nvSpPr>
          <p:cNvPr id="14" name=""/>
          <p:cNvSpPr/>
          <p:nvPr/>
        </p:nvSpPr>
        <p:spPr>
          <a:xfrm>
            <a:off x="5087887" y="2778746"/>
            <a:ext cx="1152128" cy="720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63920" y="1957500"/>
            <a:ext cx="1707942" cy="2362572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9455" y="1960362"/>
            <a:ext cx="1625412" cy="235684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16079" y="1952836"/>
            <a:ext cx="1728192" cy="234026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004421" y="1916832"/>
            <a:ext cx="1628083" cy="241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핵심기능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rcRect l="22040" t="12200" r="19490" b="12200"/>
          <a:stretch>
            <a:fillRect/>
          </a:stretch>
        </p:blipFill>
        <p:spPr>
          <a:xfrm>
            <a:off x="6456040" y="2058666"/>
            <a:ext cx="2227747" cy="216024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3"/>
          <a:srcRect l="22040" t="12590" r="19490" b="11810"/>
          <a:stretch>
            <a:fillRect/>
          </a:stretch>
        </p:blipFill>
        <p:spPr>
          <a:xfrm>
            <a:off x="9120336" y="2056484"/>
            <a:ext cx="2232248" cy="2164604"/>
          </a:xfrm>
          <a:prstGeom prst="rect">
            <a:avLst/>
          </a:prstGeom>
        </p:spPr>
      </p:pic>
      <p:sp>
        <p:nvSpPr>
          <p:cNvPr id="14" name="TextBox 2"/>
          <p:cNvSpPr txBox="1"/>
          <p:nvPr/>
        </p:nvSpPr>
        <p:spPr>
          <a:xfrm>
            <a:off x="1748109" y="5077088"/>
            <a:ext cx="8695781" cy="13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2. 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책의 흠집과 구겨진 부분을 파악하기 위해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   빛을 제거한 뒤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,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이미지를 이진화하여 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    두 이미지를 픽셀단위로 비교한다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.</a:t>
            </a:r>
            <a:endParaRPr lang="en-US" altLang="ko-KR" sz="2800">
              <a:solidFill>
                <a:schemeClr val="bg1"/>
              </a:solidFill>
              <a:latin typeface="한컴 윤고딕 230"/>
              <a:ea typeface="한컴 윤고딕 230"/>
            </a:endParaRPr>
          </a:p>
        </p:txBody>
      </p:sp>
      <p:sp>
        <p:nvSpPr>
          <p:cNvPr id="16" name=""/>
          <p:cNvSpPr/>
          <p:nvPr/>
        </p:nvSpPr>
        <p:spPr>
          <a:xfrm>
            <a:off x="5015880" y="2778746"/>
            <a:ext cx="1152128" cy="720080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91913" y="1957500"/>
            <a:ext cx="1707942" cy="2362572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7448" y="1960362"/>
            <a:ext cx="1625412" cy="2356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963628"/>
            <a:ext cx="4876800" cy="2438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66510" y="1078230"/>
            <a:ext cx="4876800" cy="2438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67800" y="3575687"/>
            <a:ext cx="2617466" cy="26174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19200" y="3302966"/>
            <a:ext cx="2988869" cy="33413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440635" y="3495673"/>
            <a:ext cx="3851750" cy="2697480"/>
          </a:xfrm>
          <a:prstGeom prst="rect">
            <a:avLst/>
          </a:prstGeom>
        </p:spPr>
      </p:pic>
      <p:sp>
        <p:nvSpPr>
          <p:cNvPr id="22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핵심기술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/>
          <p:cNvSpPr/>
          <p:nvPr/>
        </p:nvSpPr>
        <p:spPr>
          <a:xfrm>
            <a:off x="1394384" y="1416424"/>
            <a:ext cx="9623612" cy="4679578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9525"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48691" y="2492896"/>
            <a:ext cx="8695781" cy="2648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중고 거래 시 판매자 스스로 정하기 어려운 중고 서적의 등급에 대해 주관을 배제하고 판별하여 제공 가능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.</a:t>
            </a:r>
            <a:endParaRPr lang="en-US" altLang="ko-KR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endParaRPr lang="en-US" altLang="ko-KR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endParaRPr lang="en-US" altLang="ko-KR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2. 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객관적인 등급기준을 통한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, 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판매자와 구매자 간 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  <a:p>
            <a:pPr lvl="0">
              <a:defRPr/>
            </a:pP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    </a:t>
            </a:r>
            <a:r>
              <a:rPr lang="ko-KR" altLang="en-US" sz="2800">
                <a:solidFill>
                  <a:schemeClr val="bg1"/>
                </a:solidFill>
                <a:latin typeface="한컴 윤고딕 230"/>
                <a:ea typeface="한컴 윤고딕 230"/>
              </a:rPr>
              <a:t>갈등을 해소 해소</a:t>
            </a:r>
            <a:r>
              <a:rPr lang="en-US" altLang="ko-KR" sz="2800">
                <a:solidFill>
                  <a:schemeClr val="bg1"/>
                </a:solidFill>
                <a:latin typeface="한컴 윤고딕 230"/>
                <a:ea typeface="한컴 윤고딕 230"/>
              </a:rPr>
              <a:t>.</a:t>
            </a:r>
            <a:endParaRPr lang="ko-KR" altLang="en-US" sz="2800">
              <a:solidFill>
                <a:schemeClr val="bg1"/>
              </a:solidFill>
              <a:latin typeface="한컴 윤고딕 230"/>
              <a:ea typeface="한컴 윤고딕 230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263352" y="476672"/>
            <a:ext cx="2890537" cy="46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500">
                <a:latin typeface="한컴 윤고딕 240"/>
                <a:ea typeface="한컴 윤고딕 240"/>
              </a:rPr>
              <a:t>기대효과</a:t>
            </a:r>
            <a:endParaRPr lang="ko-KR" altLang="en-US" sz="2500">
              <a:latin typeface="한컴 윤고딕 240"/>
              <a:ea typeface="한컴 윤고딕 24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156</ep:Words>
  <ep:PresentationFormat>와이드스크린</ep:PresentationFormat>
  <ep:Paragraphs>52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2021-05-13T03:17:07.000</dcterms:created>
  <dc:creator>대현 김</dc:creator>
  <cp:lastModifiedBy>seanp</cp:lastModifiedBy>
  <dcterms:modified xsi:type="dcterms:W3CDTF">2021-05-16T15:21:38.346</dcterms:modified>
  <cp:revision>96</cp:revision>
  <dc:title>PowerPoint 프레젠테이션</dc:title>
  <cp:version>1000.0000.01</cp:version>
</cp:coreProperties>
</file>